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3" r:id="rId3"/>
    <p:sldId id="301" r:id="rId4"/>
    <p:sldId id="347" r:id="rId5"/>
    <p:sldId id="348" r:id="rId6"/>
    <p:sldId id="302" r:id="rId7"/>
    <p:sldId id="303" r:id="rId8"/>
    <p:sldId id="305" r:id="rId9"/>
    <p:sldId id="308" r:id="rId10"/>
    <p:sldId id="306" r:id="rId11"/>
    <p:sldId id="346" r:id="rId12"/>
    <p:sldId id="312" r:id="rId13"/>
    <p:sldId id="314" r:id="rId14"/>
    <p:sldId id="319" r:id="rId15"/>
    <p:sldId id="313" r:id="rId16"/>
    <p:sldId id="315" r:id="rId17"/>
    <p:sldId id="316" r:id="rId18"/>
    <p:sldId id="318" r:id="rId19"/>
    <p:sldId id="317" r:id="rId20"/>
    <p:sldId id="320" r:id="rId21"/>
    <p:sldId id="322" r:id="rId22"/>
    <p:sldId id="321" r:id="rId23"/>
    <p:sldId id="344" r:id="rId24"/>
    <p:sldId id="324" r:id="rId25"/>
    <p:sldId id="328" r:id="rId26"/>
    <p:sldId id="329" r:id="rId27"/>
    <p:sldId id="331" r:id="rId28"/>
    <p:sldId id="326" r:id="rId29"/>
    <p:sldId id="332" r:id="rId30"/>
    <p:sldId id="330" r:id="rId31"/>
    <p:sldId id="327" r:id="rId32"/>
    <p:sldId id="345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3" r:id="rId43"/>
    <p:sldId id="342" r:id="rId44"/>
    <p:sldId id="295" r:id="rId45"/>
    <p:sldId id="300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66513" autoAdjust="0"/>
  </p:normalViewPr>
  <p:slideViewPr>
    <p:cSldViewPr>
      <p:cViewPr varScale="1">
        <p:scale>
          <a:sx n="77" d="100"/>
          <a:sy n="77" d="100"/>
        </p:scale>
        <p:origin x="1800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podemos observar lado a lado o modelo escolhido a representação no formato octomap do modelo, </a:t>
            </a:r>
          </a:p>
          <a:p>
            <a:endParaRPr lang="pt-BR" dirty="0"/>
          </a:p>
          <a:p>
            <a:r>
              <a:rPr lang="pt-BR" dirty="0"/>
              <a:t>que pode ser compreendida pelos algoritmos de motion planning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90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 </a:t>
            </a:r>
          </a:p>
          <a:p>
            <a:endParaRPr lang="pt-BR" dirty="0"/>
          </a:p>
          <a:p>
            <a:r>
              <a:rPr lang="pt-BR" dirty="0"/>
              <a:t>MoveIt </a:t>
            </a:r>
          </a:p>
          <a:p>
            <a:r>
              <a:rPr lang="pt-BR" dirty="0"/>
              <a:t>OMPL </a:t>
            </a:r>
          </a:p>
          <a:p>
            <a:r>
              <a:rPr lang="pt-BR" dirty="0"/>
              <a:t>RRTConnect</a:t>
            </a:r>
          </a:p>
          <a:p>
            <a:endParaRPr lang="pt-BR" dirty="0"/>
          </a:p>
          <a:p>
            <a:r>
              <a:rPr lang="pt-BR" dirty="0"/>
              <a:t>Crescimento de duas arvores de estados... A partir do estado inicial e do estado objetivo</a:t>
            </a:r>
          </a:p>
          <a:p>
            <a:endParaRPr lang="pt-BR" dirty="0"/>
          </a:p>
          <a:p>
            <a:r>
              <a:rPr lang="pt-BR" dirty="0"/>
              <a:t>Solucao mais rápida porem extrapola por isso a área de atuação do algoritmo é delimitada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Modulo atualizador de mapa</a:t>
            </a:r>
          </a:p>
          <a:p>
            <a:endParaRPr lang="pt-BR" dirty="0"/>
          </a:p>
          <a:p>
            <a:r>
              <a:rPr lang="pt-BR" dirty="0"/>
              <a:t>Modulo atualiza o mapa de obstáculo e a posição em que o VANT se encontra nele.</a:t>
            </a:r>
          </a:p>
          <a:p>
            <a:endParaRPr lang="pt-BR" dirty="0"/>
          </a:p>
          <a:p>
            <a:r>
              <a:rPr lang="pt-BR" dirty="0"/>
              <a:t>Para isso o script aguarda....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944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modulo coletar de pontos realiza a coleta dos pontos de interesse dentro do ambiente de simulação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possível através dele posicionar....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356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sobre a coleta de pontos</a:t>
            </a:r>
          </a:p>
          <a:p>
            <a:endParaRPr lang="pt-BR" dirty="0"/>
          </a:p>
          <a:p>
            <a:r>
              <a:rPr lang="pt-BR" dirty="0"/>
              <a:t>A lógica adaptativa funciona...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Modulo executor de rotas lê o arquivo de pontos de interesse e realiza a executa das rotas em ambiente virtual e real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isso recebe um arquivo de pontos...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modulo gerenciador de voo está no controle remoto e gerencia as mensagens recebidas da estação de </a:t>
            </a:r>
            <a:r>
              <a:rPr lang="pt-BR" dirty="0" smtClean="0"/>
              <a:t>comando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Pode ser dividido em duas partes, na interface principal é possível conectar ao servidor </a:t>
            </a:r>
            <a:r>
              <a:rPr lang="pt-BR" dirty="0" err="1"/>
              <a:t>ros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010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interface  do </a:t>
            </a:r>
            <a:r>
              <a:rPr lang="pt-BR" dirty="0" err="1"/>
              <a:t>sitema</a:t>
            </a:r>
            <a:r>
              <a:rPr lang="pt-BR" dirty="0"/>
              <a:t> gerenciador de voo pode ser observada na figura..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figura da </a:t>
            </a:r>
            <a:r>
              <a:rPr lang="pt-BR" dirty="0" smtClean="0"/>
              <a:t>esquerda aparece </a:t>
            </a:r>
            <a:r>
              <a:rPr lang="pt-BR" dirty="0"/>
              <a:t>a tela onde é possível fornecer o 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ros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 segunda tela apresenta a interface principal de comando do VANT DJI, onde é </a:t>
            </a:r>
            <a:r>
              <a:rPr lang="pt-BR" dirty="0" smtClean="0"/>
              <a:t>possível </a:t>
            </a:r>
            <a:r>
              <a:rPr lang="pt-BR" dirty="0"/>
              <a:t>ativar a simulação, takeoff...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633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uma foto do setup utilizado,</a:t>
            </a:r>
          </a:p>
          <a:p>
            <a:endParaRPr lang="pt-BR" dirty="0"/>
          </a:p>
          <a:p>
            <a:r>
              <a:rPr lang="pt-BR" dirty="0"/>
              <a:t>Pode se perceber.....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3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/>
              <a:t>Agora iniciaremos a parte de testes na qual se irá realizar 5 </a:t>
            </a:r>
            <a:r>
              <a:rPr lang="pt-BR" dirty="0" smtClean="0"/>
              <a:t>testes</a:t>
            </a:r>
            <a:r>
              <a:rPr lang="pt-BR" baseline="0" dirty="0" smtClean="0"/>
              <a:t> para validar as funcionalidades do sistema;</a:t>
            </a: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dirty="0" smtClean="0"/>
              <a:t>4 testes com o </a:t>
            </a:r>
            <a:r>
              <a:rPr lang="pt-BR" dirty="0" err="1" smtClean="0"/>
              <a:t>vant</a:t>
            </a:r>
            <a:r>
              <a:rPr lang="pt-BR" dirty="0" smtClean="0"/>
              <a:t> real desativado apenas no </a:t>
            </a:r>
            <a:r>
              <a:rPr lang="pt-BR" dirty="0" err="1" smtClean="0"/>
              <a:t>vant</a:t>
            </a:r>
            <a:r>
              <a:rPr lang="pt-BR" dirty="0" smtClean="0"/>
              <a:t> virtual;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Para </a:t>
            </a:r>
            <a:r>
              <a:rPr lang="pt-BR" dirty="0" smtClean="0"/>
              <a:t>tanto </a:t>
            </a:r>
            <a:r>
              <a:rPr lang="pt-BR" dirty="0"/>
              <a:t>é necessário realizar a coleta de pontos que pode ser </a:t>
            </a:r>
            <a:r>
              <a:rPr lang="pt-BR" dirty="0" smtClean="0"/>
              <a:t>acompanhada </a:t>
            </a:r>
            <a:r>
              <a:rPr lang="pt-BR" dirty="0"/>
              <a:t>no </a:t>
            </a:r>
            <a:r>
              <a:rPr lang="pt-BR" dirty="0" smtClean="0"/>
              <a:t>vídeo a seguir;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Explicar vídeo.</a:t>
            </a:r>
            <a:r>
              <a:rPr lang="pt-BR" baseline="0" dirty="0" smtClean="0"/>
              <a:t> Para realizar essa coleta de pontos foi utilizado um controle USB para posicionar o VANT e selecionar os pontos, ao todo foram coletados cinco pontos em torno do transformador virtual.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9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Pode-se</a:t>
            </a:r>
            <a:r>
              <a:rPr lang="pt-BR" baseline="0" dirty="0" smtClean="0"/>
              <a:t> observar agora em mais detalhes os pontos coletados em torno da subestação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Percebe-se que o ponto 3 é um ponto adaptativo, e para a execução completa da rota existem duas opções conforme as setas pretas e azuis indicam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61261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O</a:t>
            </a:r>
            <a:r>
              <a:rPr lang="pt-BR" baseline="0" dirty="0" smtClean="0"/>
              <a:t> primeiro teste com como objetivo validar se as rotas são geradas evitando obstáculos.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E também se a orientação nas posições coletadas é respeitada.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5179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Para</a:t>
            </a:r>
            <a:r>
              <a:rPr lang="pt-BR" baseline="0" dirty="0" smtClean="0"/>
              <a:t> o teste do desvio de obstáculos, pode-se observar no vídeo que entre os pontos 2 e 4 a rota gerada a direta evita o transformador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Na esquerda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0108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No</a:t>
            </a:r>
            <a:r>
              <a:rPr lang="pt-BR" baseline="0" dirty="0" smtClean="0"/>
              <a:t> início e</a:t>
            </a:r>
            <a:r>
              <a:rPr lang="pt-BR" dirty="0" smtClean="0"/>
              <a:t> final da execução da rota também pode-se perceber que a orientação do VANT foi próxima</a:t>
            </a:r>
            <a:r>
              <a:rPr lang="pt-BR" baseline="0" dirty="0" smtClean="0"/>
              <a:t> àquela durante o </a:t>
            </a:r>
            <a:r>
              <a:rPr lang="pt-BR" baseline="0" dirty="0" err="1" smtClean="0"/>
              <a:t>momnto</a:t>
            </a:r>
            <a:r>
              <a:rPr lang="pt-BR" baseline="0" dirty="0" smtClean="0"/>
              <a:t> da coleta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1928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O</a:t>
            </a:r>
            <a:r>
              <a:rPr lang="pt-BR" baseline="0" dirty="0" smtClean="0"/>
              <a:t> objetivo do teste 2 é validar a execução completa da rota de inspeção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e validar se o sistema está obedecendo a  lógica adaptativa.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02414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O</a:t>
            </a:r>
            <a:r>
              <a:rPr lang="pt-BR" baseline="0" dirty="0" smtClean="0"/>
              <a:t> primeiro teste é a rota sem adaptação, na qual o ponto 3 deve ser ignorado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No vídeo portando podemos acompanhar que durante a execução da rota de inspeção ao chegar no ponto 2, o resultado do tratamento de imagem </a:t>
            </a:r>
            <a:r>
              <a:rPr lang="pt-BR" baseline="0" dirty="0" err="1" smtClean="0"/>
              <a:t>doi</a:t>
            </a:r>
            <a:r>
              <a:rPr lang="pt-BR" baseline="0" dirty="0" smtClean="0"/>
              <a:t> simulado indicando que o VANT deve ignorar o ponto 3, seguindo para 4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1528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Na</a:t>
            </a:r>
            <a:r>
              <a:rPr lang="pt-BR" baseline="0" dirty="0" smtClean="0"/>
              <a:t> segunda execução o ponto 3 não deve ser ignorado.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Pois ao chegar no ponto 2 o resultado do tratamento de imagem foi simulado com ruim, indicando a necessidade de se aproximar do ponto três conforme o vídeo indica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5499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O</a:t>
            </a:r>
            <a:r>
              <a:rPr lang="pt-BR" baseline="0" dirty="0" smtClean="0"/>
              <a:t> objetivo do teste 3 é realizar a validação do filtro de posições necessário devido a limitação da distancia mínima de missões do VANT.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O objetivo é validar se após o filtro o ponto inicial e final são mantidos no filtro 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E também se as distancias entre os pontos filtrados são de no mínimo 0.5 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0609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 rota analisada foi a rota entre os pontos 2 e 4 durante o teste do</a:t>
            </a:r>
            <a:r>
              <a:rPr lang="pt-BR" baseline="0" dirty="0" smtClean="0"/>
              <a:t> desvio.</a:t>
            </a:r>
          </a:p>
          <a:p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Após a aplicação do filtro pode-se perceber que a distancia entre os pontos foi de </a:t>
            </a:r>
            <a:r>
              <a:rPr lang="pt-BR" baseline="0" dirty="0" err="1" smtClean="0"/>
              <a:t>nominimo</a:t>
            </a:r>
            <a:r>
              <a:rPr lang="pt-BR" baseline="0" dirty="0" smtClean="0"/>
              <a:t> 0.5 e que o ultimo ponto...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5815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validar se o primeiro</a:t>
            </a:r>
            <a:r>
              <a:rPr lang="pt-BR" baseline="0" dirty="0" smtClean="0"/>
              <a:t> e ultimo ponto permanecem nos resultados do filtro os valores de X e Z do antes e depois foram plotados em um gráfico e pode-se perceber que estes coincidem no inicio e final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62642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O teste 4 em como objetivo validar se as conversões</a:t>
            </a:r>
            <a:r>
              <a:rPr lang="pt-BR" baseline="0" dirty="0" smtClean="0"/>
              <a:t> das coordenadas cartesianas para geométricas, latitude e longitude, estão acontecendo de forma correta</a:t>
            </a:r>
          </a:p>
          <a:p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Para que o VANT real possa se deslocar é necessário que as</a:t>
            </a:r>
            <a:r>
              <a:rPr lang="pt-BR" baseline="0" dirty="0" smtClean="0"/>
              <a:t> coordenadas sejam em termos de latitude e longitude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24354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Para realizar o teste foi definido que o ponto inicial do</a:t>
            </a:r>
            <a:r>
              <a:rPr lang="pt-BR" baseline="0" dirty="0" smtClean="0"/>
              <a:t> arquivo de coleta seria o centro de uma da esquadras de esporte da UFSC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Para realizar a conversão do restante das coordenadas, foi utilizada um biblioteca para </a:t>
            </a:r>
            <a:r>
              <a:rPr lang="pt-BR" baseline="0" dirty="0" err="1" smtClean="0"/>
              <a:t>python</a:t>
            </a:r>
            <a:r>
              <a:rPr lang="pt-BR" baseline="0" dirty="0" smtClean="0"/>
              <a:t> que transforma as coordenadas geométricas em coordenadas no sistema UTM soma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193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O resultado das conversões dos</a:t>
            </a:r>
            <a:r>
              <a:rPr lang="pt-BR" baseline="0" dirty="0" smtClean="0"/>
              <a:t> pontos de coleta foram bastante próximas ao do ambiente virtual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As distancias entre os pontos foram verificadas e verificadas com as distancias do mundo virtual e estavam bastante próximas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2986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O teste</a:t>
            </a:r>
            <a:r>
              <a:rPr lang="pt-BR" baseline="0" dirty="0" smtClean="0"/>
              <a:t> 5 foi realizado junto com sistema do VANT real, porém utilizando a funcionalidade de simulação disponível na SDK da DJI</a:t>
            </a: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O</a:t>
            </a:r>
            <a:r>
              <a:rPr lang="pt-BR" baseline="0" dirty="0" smtClean="0"/>
              <a:t> objetivo do teste 5 é verificar a distancia entre os pontos comandados e recebidos do VANT nas posições de coleta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E realizar uma analise visual da </a:t>
            </a:r>
            <a:r>
              <a:rPr lang="pt-BR" baseline="0" dirty="0" err="1" smtClean="0"/>
              <a:t>exeucação</a:t>
            </a:r>
            <a:r>
              <a:rPr lang="pt-BR" baseline="0" dirty="0" smtClean="0"/>
              <a:t> completa da rota no ambiente virtual do VANT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0236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melhorar ilustrar preparei</a:t>
            </a:r>
            <a:r>
              <a:rPr lang="pt-BR" baseline="0" dirty="0" smtClean="0"/>
              <a:t> um vide da execução simultânea entre o ambiente virtual e o sistema do VANT real.</a:t>
            </a:r>
          </a:p>
          <a:p>
            <a:endParaRPr lang="pt-BR" baseline="0" dirty="0" smtClean="0"/>
          </a:p>
          <a:p>
            <a:r>
              <a:rPr lang="pt-BR" baseline="0" dirty="0" smtClean="0"/>
              <a:t>Na esquerda é a interface do software gerenciador de voo que gerencia as rotas enviadas pela </a:t>
            </a:r>
            <a:r>
              <a:rPr lang="pt-BR" baseline="0" dirty="0" err="1" smtClean="0"/>
              <a:t>estacao</a:t>
            </a:r>
            <a:r>
              <a:rPr lang="pt-BR" baseline="0" dirty="0" smtClean="0"/>
              <a:t> de comando e a direta o VANT no ambiente virtual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29495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Ao longo</a:t>
            </a:r>
            <a:r>
              <a:rPr lang="pt-BR" baseline="0" dirty="0" smtClean="0"/>
              <a:t> da execução forma coletadas as posições do VANT simulado no gerenciador de voo e realizada uma analise nos pontos de coleta.</a:t>
            </a:r>
          </a:p>
          <a:p>
            <a:endParaRPr lang="pt-BR" baseline="0" dirty="0" smtClean="0"/>
          </a:p>
          <a:p>
            <a:r>
              <a:rPr lang="pt-BR" baseline="0" dirty="0" smtClean="0"/>
              <a:t>Pode se perceber pela figura que há um erro entre aquilo que foi comando e onde o VANT simulado efetivamente se deslocou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3765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Ao acompanhar as colunas X e Y</a:t>
            </a:r>
            <a:r>
              <a:rPr lang="pt-BR" baseline="0" dirty="0" smtClean="0"/>
              <a:t> </a:t>
            </a:r>
            <a:r>
              <a:rPr lang="pt-BR" dirty="0" smtClean="0"/>
              <a:t>Esses erros portando</a:t>
            </a:r>
            <a:r>
              <a:rPr lang="pt-BR" baseline="0" dirty="0" smtClean="0"/>
              <a:t> na horizontal estão dentro daquilo que o fabricante estipula de até 2,5 m,.</a:t>
            </a:r>
          </a:p>
          <a:p>
            <a:endParaRPr lang="pt-BR" baseline="0" dirty="0" smtClean="0"/>
          </a:p>
          <a:p>
            <a:r>
              <a:rPr lang="pt-BR" baseline="0" dirty="0" smtClean="0"/>
              <a:t>Porém ao acompanhar a coluna de distancia em Z, em altura, o VANT apresenta um erro superior ao declarado 0,5 m pelo fabricante. Razões para esse desvio podem ser diversas tais como a não representação do VANT real no mundo simulado ou variações de simulação do vento e do sensor.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136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Ao acompanhar</a:t>
            </a:r>
            <a:r>
              <a:rPr lang="pt-BR" baseline="0" dirty="0" smtClean="0"/>
              <a:t> a execução completa da rota no VANT simulado se percebe que há um erro de posicionamento, porém a trajetória foi bastante semelhante a trajetória comandada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850880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8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solucao foi imaginada como...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9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da arquitetura conceitual foi realizada a escolha de tecnologias e definição de </a:t>
            </a:r>
            <a:r>
              <a:rPr lang="pt-BR" dirty="0" err="1"/>
              <a:t>modulos</a:t>
            </a:r>
            <a:r>
              <a:rPr lang="pt-BR" dirty="0"/>
              <a:t> para atender as demandas citadas</a:t>
            </a:r>
          </a:p>
          <a:p>
            <a:endParaRPr lang="pt-BR" dirty="0"/>
          </a:p>
          <a:p>
            <a:r>
              <a:rPr lang="pt-BR" dirty="0"/>
              <a:t>Para o módulo do VANT....</a:t>
            </a:r>
          </a:p>
          <a:p>
            <a:endParaRPr lang="pt-BR" dirty="0"/>
          </a:p>
          <a:p>
            <a:r>
              <a:rPr lang="pt-BR" dirty="0"/>
              <a:t>Para o módulo do controle remoto...</a:t>
            </a:r>
          </a:p>
          <a:p>
            <a:endParaRPr lang="pt-BR" dirty="0"/>
          </a:p>
          <a:p>
            <a:r>
              <a:rPr lang="pt-BR" dirty="0"/>
              <a:t>Para a </a:t>
            </a:r>
            <a:r>
              <a:rPr lang="pt-BR" dirty="0" err="1"/>
              <a:t>estacao</a:t>
            </a:r>
            <a:r>
              <a:rPr lang="pt-BR" dirty="0"/>
              <a:t> de comando...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21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 de VANT genérico</a:t>
            </a:r>
          </a:p>
          <a:p>
            <a:endParaRPr lang="pt-BR" dirty="0"/>
          </a:p>
          <a:p>
            <a:r>
              <a:rPr lang="pt-BR" dirty="0"/>
              <a:t>A simulação é um pacote de ROS com controle de posicionamento manual e automático </a:t>
            </a:r>
          </a:p>
          <a:p>
            <a:endParaRPr lang="pt-BR" dirty="0"/>
          </a:p>
          <a:p>
            <a:r>
              <a:rPr lang="pt-BR" dirty="0"/>
              <a:t>Manual: definição dos pontos de interesse</a:t>
            </a:r>
          </a:p>
          <a:p>
            <a:endParaRPr lang="pt-BR" dirty="0"/>
          </a:p>
          <a:p>
            <a:r>
              <a:rPr lang="pt-BR" dirty="0"/>
              <a:t>Autônomo: execução das missões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9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do modelo de simulação</a:t>
            </a:r>
          </a:p>
          <a:p>
            <a:endParaRPr lang="pt-BR" dirty="0"/>
          </a:p>
          <a:p>
            <a:r>
              <a:rPr lang="pt-BR" dirty="0"/>
              <a:t>Realizada conversões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1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do modelo </a:t>
            </a:r>
            <a:r>
              <a:rPr lang="pt-BR" dirty="0" smtClean="0"/>
              <a:t>3D </a:t>
            </a:r>
            <a:r>
              <a:rPr lang="pt-BR" dirty="0"/>
              <a:t>escolhido para simulação </a:t>
            </a:r>
            <a:r>
              <a:rPr lang="pt-BR" dirty="0" smtClean="0"/>
              <a:t>da subestação foi necessário converter </a:t>
            </a:r>
            <a:r>
              <a:rPr lang="pt-BR" dirty="0" err="1" smtClean="0"/>
              <a:t>lo</a:t>
            </a:r>
            <a:r>
              <a:rPr lang="pt-BR" dirty="0" smtClean="0"/>
              <a:t> para um formato </a:t>
            </a:r>
            <a:r>
              <a:rPr lang="pt-BR" dirty="0" err="1" smtClean="0"/>
              <a:t>chamdo</a:t>
            </a:r>
            <a:r>
              <a:rPr lang="pt-BR" dirty="0" smtClean="0"/>
              <a:t> </a:t>
            </a:r>
            <a:r>
              <a:rPr lang="pt-BR" dirty="0" err="1" smtClean="0"/>
              <a:t>octocomr</a:t>
            </a:r>
            <a:endParaRPr lang="pt-BR" dirty="0"/>
          </a:p>
          <a:p>
            <a:endParaRPr lang="pt-BR" dirty="0"/>
          </a:p>
          <a:p>
            <a:r>
              <a:rPr lang="pt-BR" dirty="0"/>
              <a:t>Converter </a:t>
            </a:r>
            <a:r>
              <a:rPr lang="pt-BR" dirty="0" err="1"/>
              <a:t>stl</a:t>
            </a:r>
            <a:endParaRPr lang="pt-BR" dirty="0"/>
          </a:p>
          <a:p>
            <a:endParaRPr lang="pt-BR" dirty="0"/>
          </a:p>
          <a:p>
            <a:r>
              <a:rPr lang="pt-BR" dirty="0"/>
              <a:t>Converter para uma grade de voxels utilizando um software chamado </a:t>
            </a:r>
            <a:r>
              <a:rPr lang="pt-BR" dirty="0" err="1"/>
              <a:t>binxvox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Converter para a arvore binaria utilizando pacote para </a:t>
            </a:r>
            <a:r>
              <a:rPr lang="pt-BR" dirty="0" err="1"/>
              <a:t>ros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21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17/07/2019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17/07/2019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17/07/2019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jpe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2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68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3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70.emf"/><Relationship Id="rId4" Type="http://schemas.openxmlformats.org/officeDocument/2006/relationships/package" Target="../embeddings/Microsoft_Word_Document1.docx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xmlns="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3" y="0"/>
            <a:ext cx="121824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xmlns="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-15822"/>
            <a:ext cx="12188454" cy="68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 Octomap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/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/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/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xmlns="" id="{2D59A38E-B9F6-43B2-9D2D-F6AD1AFF47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xmlns="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xmlns="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2627313" y="4291013"/>
            <a:ext cx="1743075" cy="1187450"/>
            <a:chOff x="2807910" y="4317275"/>
            <a:chExt cx="1743664" cy="1187966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910" y="4317275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5265738" y="4184650"/>
            <a:ext cx="2062162" cy="1322388"/>
            <a:chOff x="5445546" y="4210526"/>
            <a:chExt cx="2062904" cy="1323002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6781502" y="4210526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15" y="1427081"/>
            <a:ext cx="8891970" cy="519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Lógica adaptativa</a:t>
            </a:r>
          </a:p>
        </p:txBody>
      </p:sp>
      <p:pic>
        <p:nvPicPr>
          <p:cNvPr id="5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63675"/>
            <a:ext cx="10077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875088" y="1169988"/>
            <a:ext cx="2143803" cy="1338227"/>
            <a:chOff x="3875826" y="723058"/>
            <a:chExt cx="2142930" cy="1337264"/>
          </a:xfrm>
        </p:grpSpPr>
        <p:sp>
          <p:nvSpPr>
            <p:cNvPr id="59" name="Retângulo 58"/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659063" y="2066925"/>
            <a:ext cx="4387850" cy="4446588"/>
            <a:chOff x="2658805" y="1619350"/>
            <a:chExt cx="4388302" cy="4447653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9004300" y="3429000"/>
            <a:ext cx="3040063" cy="3298825"/>
            <a:chOff x="9004075" y="2981223"/>
            <a:chExt cx="3040480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9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78463" y="938213"/>
            <a:ext cx="3294062" cy="1128712"/>
            <a:chOff x="5478384" y="490640"/>
            <a:chExt cx="3293426" cy="1128710"/>
          </a:xfrm>
        </p:grpSpPr>
        <p:cxnSp>
          <p:nvCxnSpPr>
            <p:cNvPr id="83" name="Conector de Seta Reta 137"/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5325" y="2066925"/>
            <a:ext cx="1820863" cy="1128713"/>
            <a:chOff x="7045700" y="1619350"/>
            <a:chExt cx="1820335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5325" y="3195638"/>
            <a:ext cx="1766888" cy="1128712"/>
            <a:chOff x="7045700" y="2748060"/>
            <a:chExt cx="1766660" cy="1128710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43738" y="4324350"/>
            <a:ext cx="2154237" cy="1381125"/>
            <a:chOff x="7043864" y="3876770"/>
            <a:chExt cx="2154308" cy="1381500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6913" y="5453063"/>
            <a:ext cx="1893887" cy="1128712"/>
            <a:chOff x="7047107" y="5005480"/>
            <a:chExt cx="1893221" cy="1128710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574675" y="1619250"/>
            <a:ext cx="3300413" cy="4957763"/>
            <a:chOff x="575395" y="1171577"/>
            <a:chExt cx="3300431" cy="4958271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540060" y="1654633"/>
            <a:ext cx="2627094" cy="11921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2711624" y="2516234"/>
            <a:ext cx="2627094" cy="11716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4799856" y="3356992"/>
            <a:ext cx="2627094" cy="12433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852800" y="4183937"/>
            <a:ext cx="2627093" cy="118927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819286" y="5048509"/>
            <a:ext cx="2627094" cy="11888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5. Conclusões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xmlns="" id="{8B8F25DA-5A07-4989-B51B-3825A22126B1}"/>
              </a:ext>
            </a:extLst>
          </p:cNvPr>
          <p:cNvCxnSpPr>
            <a:cxnSpLocks/>
          </p:cNvCxnSpPr>
          <p:nvPr/>
        </p:nvCxnSpPr>
        <p:spPr>
          <a:xfrm>
            <a:off x="2943853" y="1381554"/>
            <a:ext cx="8390130" cy="2930424"/>
          </a:xfrm>
          <a:prstGeom prst="straightConnector1">
            <a:avLst/>
          </a:prstGeom>
          <a:ln w="50800">
            <a:solidFill>
              <a:schemeClr val="tx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/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xmlns="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xmlns="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xmlns="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xmlns="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0" y="0"/>
            <a:ext cx="122452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xmlns="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xmlns="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5" y="1268760"/>
            <a:ext cx="110272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xmlns="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xmlns="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8" y="2065279"/>
            <a:ext cx="6236464" cy="46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xmlns="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Distancias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47073" y="1268760"/>
            <a:ext cx="12339073" cy="5721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55640" y="1179946"/>
            <a:ext cx="6912768" cy="5553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2" y="1124744"/>
            <a:ext cx="4752528" cy="56891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xmlns="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xmlns="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3" y="1327312"/>
            <a:ext cx="4464494" cy="551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xmlns="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 descr="Resultado de imagem para termografia equipamentos subestacao">
            <a:extLst>
              <a:ext uri="{FF2B5EF4-FFF2-40B4-BE49-F238E27FC236}">
                <a16:creationId xmlns:a16="http://schemas.microsoft.com/office/drawing/2014/main" xmlns="" id="{DE8D67CC-0894-4BE1-BA6C-722B6693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xmlns="" id="{58DC40BE-AD1D-47E8-B434-491CB69DC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322120"/>
              </p:ext>
            </p:extLst>
          </p:nvPr>
        </p:nvGraphicFramePr>
        <p:xfrm>
          <a:off x="-423739" y="1916832"/>
          <a:ext cx="13039477" cy="4057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" name="Document" r:id="rId4" imgW="6269625" imgH="1951509" progId="Word.Document.12">
                  <p:embed/>
                </p:oleObj>
              </mc:Choice>
              <mc:Fallback>
                <p:oleObj name="Document" r:id="rId4" imgW="6269625" imgH="19515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423739" y="1916832"/>
                        <a:ext cx="13039477" cy="4057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0" y="1124744"/>
            <a:ext cx="6200082" cy="544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 </a:t>
            </a:r>
            <a:endParaRPr lang="pt-BR" altLang="pt-BR" sz="2400" dirty="0" smtClean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 smtClean="0"/>
              <a:t>Limite </a:t>
            </a:r>
            <a:r>
              <a:rPr lang="pt-BR" altLang="pt-BR" sz="2400" dirty="0"/>
              <a:t>de 0,5 m nas missões do VANT</a:t>
            </a:r>
            <a:r>
              <a:rPr lang="pt-BR" altLang="pt-BR" sz="2400" dirty="0" smtClean="0"/>
              <a:t>.</a:t>
            </a:r>
          </a:p>
          <a:p>
            <a:pPr algn="just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 smtClean="0"/>
              <a:t>Limite em Z </a:t>
            </a:r>
            <a:r>
              <a:rPr lang="pt-BR" altLang="pt-BR" sz="2400" dirty="0"/>
              <a:t>para o VANT esperado</a:t>
            </a:r>
            <a:r>
              <a:rPr lang="pt-BR" altLang="pt-BR" sz="2400" dirty="0" smtClean="0"/>
              <a:t>.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Erro de posição devido a conversão entre UTM e WGS84.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154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 smtClean="0"/>
              <a:t>Implementar </a:t>
            </a:r>
            <a:r>
              <a:rPr lang="pt-BR" altLang="pt-BR" sz="2400" dirty="0"/>
              <a:t>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/>
          </a:p>
        </p:txBody>
      </p:sp>
      <p:grpSp>
        <p:nvGrpSpPr>
          <p:cNvPr id="14" name="Grupo 13"/>
          <p:cNvGrpSpPr/>
          <p:nvPr/>
        </p:nvGrpSpPr>
        <p:grpSpPr>
          <a:xfrm>
            <a:off x="0" y="-1"/>
            <a:ext cx="12192000" cy="6849083"/>
            <a:chOff x="0" y="-1"/>
            <a:chExt cx="12192000" cy="6849083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3"/>
            <a:srcRect r="55723" b="18725"/>
            <a:stretch/>
          </p:blipFill>
          <p:spPr>
            <a:xfrm>
              <a:off x="0" y="-1"/>
              <a:ext cx="12192000" cy="6849083"/>
            </a:xfrm>
            <a:prstGeom prst="rect">
              <a:avLst/>
            </a:prstGeom>
          </p:spPr>
        </p:pic>
        <p:pic>
          <p:nvPicPr>
            <p:cNvPr id="1032" name="Picture 8" descr="Resultado de imagem para imagens termogrÃ¡ficas subestaca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8248" y="3068959"/>
              <a:ext cx="1403516" cy="105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m relacionad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984" y="1027982"/>
              <a:ext cx="1442014" cy="108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973" y="3136085"/>
              <a:ext cx="1480814" cy="163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504" y="0"/>
              <a:ext cx="1813918" cy="1378015"/>
            </a:xfrm>
            <a:prstGeom prst="rect">
              <a:avLst/>
            </a:prstGeom>
          </p:spPr>
        </p:pic>
      </p:grpSp>
      <p:pic>
        <p:nvPicPr>
          <p:cNvPr id="1044" name="Picture 20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96" y="47940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0" t="27926" r="20720" b="49284"/>
          <a:stretch/>
        </p:blipFill>
        <p:spPr bwMode="auto">
          <a:xfrm>
            <a:off x="2266101" y="3933056"/>
            <a:ext cx="440689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tempo de inspeção (R$ 60.000).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(Duração Equivalente de Interrupção por Unidade Consumidora).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FEC (Frequência Equivalente de Interrupção por Unidade Consumidora).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Arquitetura: Conceitual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/>
          <a:stretch/>
        </p:blipFill>
        <p:spPr bwMode="auto">
          <a:xfrm>
            <a:off x="479376" y="1108982"/>
            <a:ext cx="11233248" cy="548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76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pic>
        <p:nvPicPr>
          <p:cNvPr id="7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17239"/>
            <a:ext cx="11881320" cy="684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32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5344</TotalTime>
  <Words>2031</Words>
  <Application>Microsoft Office PowerPoint</Application>
  <PresentationFormat>Widescreen</PresentationFormat>
  <Paragraphs>335</Paragraphs>
  <Slides>45</Slides>
  <Notes>38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Tema do Office</vt:lpstr>
      <vt:lpstr>Document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 Kraemer Bastos do Canto</cp:lastModifiedBy>
  <cp:revision>410</cp:revision>
  <dcterms:created xsi:type="dcterms:W3CDTF">2016-09-09T16:20:23Z</dcterms:created>
  <dcterms:modified xsi:type="dcterms:W3CDTF">2019-07-17T18:56:04Z</dcterms:modified>
</cp:coreProperties>
</file>